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767" y="812766"/>
            <a:ext cx="10566466" cy="4470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767" y="1564588"/>
            <a:ext cx="10566433" cy="4480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767" y="812766"/>
            <a:ext cx="10566466" cy="4470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767" y="1564588"/>
            <a:ext cx="10566433" cy="4480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17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7" y="812767"/>
            <a:ext cx="10883460" cy="3098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E874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TEACHING ROBOTS AND NAVIGATION</a:t>
            </a:r>
            <a:endParaRPr lang="en-US" sz="16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67" y="1351235"/>
            <a:ext cx="10883460" cy="798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090"/>
              </a:lnSpc>
              <a:buNone/>
            </a:pPr>
            <a:r>
              <a:rPr lang="en-US" sz="5800" b="1" i="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LLMs and Robotics</a:t>
            </a:r>
            <a:endParaRPr lang="en-US" sz="5800" dirty="0"/>
          </a:p>
        </p:txBody>
      </p:sp>
      <p:sp>
        <p:nvSpPr>
          <p:cNvPr id="4" name="Text 2"/>
          <p:cNvSpPr/>
          <p:nvPr/>
        </p:nvSpPr>
        <p:spPr>
          <a:xfrm>
            <a:off x="812767" y="2378646"/>
            <a:ext cx="11379233" cy="355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B9C0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embodied agency to vision-language-action models, robot-use agents and world models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7"/>
            <a:ext cx="10883460" cy="472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an embodied LLM have agency?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5942" y="1516963"/>
            <a:ext cx="10560116" cy="778884"/>
          </a:xfrm>
          <a:prstGeom prst="roundRect">
            <a:avLst>
              <a:gd name="adj" fmla="val 12637"/>
            </a:avLst>
          </a:prstGeom>
          <a:solidFill>
            <a:srgbClr val="FFFFFF"/>
          </a:solidFill>
          <a:ln w="6350">
            <a:solidFill>
              <a:srgbClr val="E2DDD2"/>
            </a:solidFill>
            <a:prstDash val="solid"/>
          </a:ln>
        </p:spPr>
        <p:txBody>
          <a:bodyPr wrap="square" lIns="201864" tIns="201889" rIns="0" bIns="176439" rtlCol="0" anchor="t">
            <a:normAutofit/>
          </a:bodyPr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we embody LLMs in a robot, will they have agency?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815942" y="2479964"/>
            <a:ext cx="10560116" cy="778884"/>
          </a:xfrm>
          <a:prstGeom prst="roundRect">
            <a:avLst>
              <a:gd name="adj" fmla="val 12637"/>
            </a:avLst>
          </a:prstGeom>
          <a:solidFill>
            <a:srgbClr val="FFFFFF"/>
          </a:solidFill>
          <a:ln w="6350">
            <a:solidFill>
              <a:srgbClr val="E2DDD2"/>
            </a:solidFill>
            <a:prstDash val="solid"/>
          </a:ln>
        </p:spPr>
        <p:txBody>
          <a:bodyPr wrap="square" lIns="201864" tIns="201889" rIns="0" bIns="176439" rtlCol="0" anchor="t">
            <a:normAutofit/>
          </a:bodyPr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Alter3, a humanoid driven by an LLM: does it show a sense of agency?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15942" y="3442965"/>
            <a:ext cx="10560116" cy="778884"/>
          </a:xfrm>
          <a:prstGeom prst="roundRect">
            <a:avLst>
              <a:gd name="adj" fmla="val 12637"/>
            </a:avLst>
          </a:prstGeom>
          <a:solidFill>
            <a:srgbClr val="FFFFFF"/>
          </a:solidFill>
          <a:ln w="6350">
            <a:solidFill>
              <a:srgbClr val="E2DDD2"/>
            </a:solidFill>
            <a:prstDash val="solid"/>
          </a:ln>
        </p:spPr>
        <p:txBody>
          <a:bodyPr wrap="square" lIns="201864" tIns="201889" rIns="0" bIns="176439" rtlCol="0" anchor="t">
            <a:normAutofit/>
          </a:bodyPr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Alter3 recognize itself when looking in a mirror?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12767" y="4479024"/>
            <a:ext cx="10883460" cy="2920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Reading: Ikegami et al., Minimal Self in Humanoid Robot Alter3 Driven by a Large Language Model (arXiv 2406.11420)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12767" y="6238295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LLMs and Robotics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058433" y="6238295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6"/>
            <a:ext cx="10883460" cy="472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Inside a VLA model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89475" y="2090415"/>
            <a:ext cx="4494022" cy="1945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77292" indent="-177292">
              <a:lnSpc>
                <a:spcPts val="2160"/>
              </a:lnSpc>
              <a:buSzPct val="100000"/>
              <a:buChar char="•"/>
            </a:pPr>
            <a:r>
              <a:rPr lang="en-US" sz="1600" b="1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tokens</a:t>
            </a:r>
            <a:r>
              <a:rPr lang="en-US" sz="16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internal state and sensor data (e.g. LIDAR)</a:t>
            </a:r>
            <a:endParaRPr lang="en-US" sz="1600" dirty="0"/>
          </a:p>
          <a:p>
            <a:pPr algn="l" marL="177292" indent="-177292">
              <a:lnSpc>
                <a:spcPts val="2160"/>
              </a:lnSpc>
              <a:buSzPct val="100000"/>
              <a:buChar char="•"/>
            </a:pPr>
            <a:r>
              <a:rPr lang="en-US" sz="1600" b="1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 tokens</a:t>
            </a:r>
            <a:r>
              <a:rPr lang="en-US" sz="16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generated autoregressively, each one a low-level control signal such as a joint angle update or torque</a:t>
            </a:r>
            <a:endParaRPr lang="en-US" sz="1600" dirty="0"/>
          </a:p>
          <a:p>
            <a:pPr algn="l" marL="177292" indent="-177292">
              <a:lnSpc>
                <a:spcPts val="2160"/>
              </a:lnSpc>
              <a:buSzPct val="100000"/>
              <a:buChar char="•"/>
            </a:pPr>
            <a:r>
              <a:rPr lang="en-US" sz="1600" b="1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</a:t>
            </a:r>
            <a:r>
              <a:rPr lang="en-US" sz="16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carries context across a long task, such as drying the counter with a sponge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613342" y="1513788"/>
            <a:ext cx="5461000" cy="3073383"/>
          </a:xfrm>
          <a:prstGeom prst="roundRect">
            <a:avLst>
              <a:gd name="adj" fmla="val 3306"/>
            </a:avLst>
          </a:prstGeom>
          <a:solidFill>
            <a:srgbClr val="ECE8DD"/>
          </a:solidFill>
          <a:ln/>
        </p:spPr>
      </p:sp>
      <p:pic>
        <p:nvPicPr>
          <p:cNvPr id="5" name="Image 0" descr="mem">    </p:cNvPr>
          <p:cNvPicPr>
            <a:picLocks noChangeAspect="1"/>
          </p:cNvPicPr>
          <p:nvPr/>
        </p:nvPicPr>
        <p:blipFill>
          <a:blip r:embed="rId1"/>
          <a:srcRect l="0" r="0" t="-26" b="-26"/>
          <a:stretch/>
        </p:blipFill>
        <p:spPr>
          <a:xfrm>
            <a:off x="5613342" y="1513788"/>
            <a:ext cx="5461000" cy="3073383"/>
          </a:xfrm>
          <a:prstGeom prst="roundRect">
            <a:avLst>
              <a:gd name="adj" fmla="val 3306"/>
            </a:avLst>
          </a:prstGeom>
        </p:spPr>
      </p:pic>
      <p:sp>
        <p:nvSpPr>
          <p:cNvPr id="6" name="Text 3"/>
          <p:cNvSpPr/>
          <p:nvPr/>
        </p:nvSpPr>
        <p:spPr>
          <a:xfrm>
            <a:off x="812767" y="6238295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LLMs and Robotics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0058433" y="6238295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6"/>
            <a:ext cx="10883460" cy="472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VLMs versus VLAs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96587" y="2021912"/>
            <a:ext cx="4486910" cy="20825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70180" indent="-170180">
              <a:lnSpc>
                <a:spcPts val="2025"/>
              </a:lnSpc>
              <a:buSzPct val="100000"/>
              <a:buChar char="•"/>
            </a:pPr>
            <a:r>
              <a:rPr lang="en-US" sz="1500" b="1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VLM</a:t>
            </a:r>
            <a:r>
              <a:rPr lang="en-US" sz="15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(GPT-4o, Gemini, SayCan): image plus text in, text, plans or code out; needs downstream controllers</a:t>
            </a:r>
            <a:endParaRPr lang="en-US" sz="1500" dirty="0"/>
          </a:p>
          <a:p>
            <a:pPr algn="l" marL="170180" indent="-170180">
              <a:lnSpc>
                <a:spcPts val="2025"/>
              </a:lnSpc>
              <a:buSzPct val="100000"/>
              <a:buChar char="•"/>
            </a:pPr>
            <a:r>
              <a:rPr lang="en-US" sz="1500" b="1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</a:t>
            </a:r>
            <a:r>
              <a:rPr lang="en-US" sz="15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(OpenVLA, Octo, π0): camera frames plus text in, continuous 7-DoF deltas out (x, y, z, roll, pitch, yaw, gripper)</a:t>
            </a:r>
            <a:endParaRPr lang="en-US" sz="1500" dirty="0"/>
          </a:p>
          <a:p>
            <a:pPr algn="l" marL="170180" indent="-170180">
              <a:lnSpc>
                <a:spcPts val="2025"/>
              </a:lnSpc>
              <a:buSzPct val="100000"/>
              <a:buChar char="•"/>
            </a:pPr>
            <a:r>
              <a:rPr lang="en-US" sz="15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network unifies perception, instruction understanding and control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613342" y="1513788"/>
            <a:ext cx="5461000" cy="3073383"/>
          </a:xfrm>
          <a:prstGeom prst="roundRect">
            <a:avLst>
              <a:gd name="adj" fmla="val 3306"/>
            </a:avLst>
          </a:prstGeom>
          <a:solidFill>
            <a:srgbClr val="ECE8DD"/>
          </a:solidFill>
          <a:ln/>
        </p:spPr>
      </p:sp>
      <p:pic>
        <p:nvPicPr>
          <p:cNvPr id="5" name="Image 0" descr="vv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3342" y="1561116"/>
            <a:ext cx="5461000" cy="2978727"/>
          </a:xfrm>
          <a:custGeom>
            <a:avLst/>
            <a:gdLst/>
            <a:ahLst/>
            <a:cxnLst/>
            <a:rect l="l" t="t" r="r" b="b"/>
            <a:pathLst>
              <a:path w="5461000" h="2978727">
                <a:moveTo>
                  <a:pt x="0" y="54272"/>
                </a:moveTo>
                <a:arcTo wR="101600" hR="101600" stAng="10800000" swAng="1937270"/>
                <a:lnTo>
                  <a:pt x="5445290" y="0"/>
                </a:lnTo>
                <a:arcTo wR="101600" hR="101600" stAng="19662730" swAng="1937270"/>
                <a:lnTo>
                  <a:pt x="5461000" y="2924455"/>
                </a:lnTo>
                <a:arcTo wR="101600" hR="101600" stAng="0" swAng="1937270"/>
                <a:lnTo>
                  <a:pt x="15710" y="2978727"/>
                </a:lnTo>
                <a:arcTo wR="101600" hR="101600" stAng="8862730" swAng="1937270"/>
                <a:close/>
              </a:path>
            </a:pathLst>
          </a:custGeom>
        </p:spPr>
      </p:pic>
      <p:sp>
        <p:nvSpPr>
          <p:cNvPr id="6" name="Text 3"/>
          <p:cNvSpPr/>
          <p:nvPr/>
        </p:nvSpPr>
        <p:spPr>
          <a:xfrm>
            <a:off x="812767" y="6238295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LLMs and Robotics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0058433" y="6238295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6"/>
            <a:ext cx="10883460" cy="472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of VLA models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96587" y="2150483"/>
            <a:ext cx="4486910" cy="18253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70180" indent="-170180">
              <a:lnSpc>
                <a:spcPts val="2025"/>
              </a:lnSpc>
              <a:buSzPct val="100000"/>
              <a:buChar char="•"/>
            </a:pPr>
            <a:r>
              <a:rPr lang="en-US" sz="15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 input and language go straight to motor commands</a:t>
            </a:r>
            <a:endParaRPr lang="en-US" sz="1500" dirty="0"/>
          </a:p>
          <a:p>
            <a:pPr algn="l" marL="170180" indent="-170180">
              <a:lnSpc>
                <a:spcPts val="2025"/>
              </a:lnSpc>
              <a:buSzPct val="100000"/>
              <a:buChar char="•"/>
            </a:pPr>
            <a:r>
              <a:rPr lang="en-US" sz="15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Open-world use needs robust behavioral safety guards</a:t>
            </a:r>
            <a:endParaRPr lang="en-US" sz="1500" dirty="0"/>
          </a:p>
          <a:p>
            <a:pPr algn="l" marL="170180" indent="-170180">
              <a:lnSpc>
                <a:spcPts val="2025"/>
              </a:lnSpc>
              <a:buSzPct val="100000"/>
              <a:buChar char="•"/>
            </a:pPr>
            <a:r>
              <a:rPr lang="en-US" sz="15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VLAs lack them: adversarial images, jailbreaks and unsafe commands</a:t>
            </a:r>
            <a:endParaRPr lang="en-US" sz="1500" dirty="0"/>
          </a:p>
          <a:p>
            <a:pPr algn="l" marL="170180" indent="-170180">
              <a:lnSpc>
                <a:spcPts val="2025"/>
              </a:lnSpc>
              <a:buSzPct val="100000"/>
              <a:buChar char="•"/>
            </a:pPr>
            <a:r>
              <a:rPr lang="en-US" sz="1500" b="1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Discuss:</a:t>
            </a:r>
            <a:r>
              <a:rPr lang="en-US" sz="15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what are the safety implications?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613342" y="1513787"/>
            <a:ext cx="5461000" cy="3073383"/>
          </a:xfrm>
          <a:prstGeom prst="roundRect">
            <a:avLst>
              <a:gd name="adj" fmla="val 3306"/>
            </a:avLst>
          </a:prstGeom>
          <a:solidFill>
            <a:srgbClr val="ECE8DD"/>
          </a:solidFill>
          <a:ln/>
        </p:spPr>
      </p:sp>
      <p:pic>
        <p:nvPicPr>
          <p:cNvPr id="5" name="Image 0" descr="saf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3342" y="1561115"/>
            <a:ext cx="5461000" cy="2978727"/>
          </a:xfrm>
          <a:custGeom>
            <a:avLst/>
            <a:gdLst/>
            <a:ahLst/>
            <a:cxnLst/>
            <a:rect l="l" t="t" r="r" b="b"/>
            <a:pathLst>
              <a:path w="5461000" h="2978727">
                <a:moveTo>
                  <a:pt x="0" y="54272"/>
                </a:moveTo>
                <a:arcTo wR="101600" hR="101600" stAng="10800000" swAng="1937270"/>
                <a:lnTo>
                  <a:pt x="5445290" y="0"/>
                </a:lnTo>
                <a:arcTo wR="101600" hR="101600" stAng="19662730" swAng="1937270"/>
                <a:lnTo>
                  <a:pt x="5461000" y="2924455"/>
                </a:lnTo>
                <a:arcTo wR="101600" hR="101600" stAng="0" swAng="1937270"/>
                <a:lnTo>
                  <a:pt x="15710" y="2978727"/>
                </a:lnTo>
                <a:arcTo wR="101600" hR="101600" stAng="8862730" swAng="1937270"/>
                <a:close/>
              </a:path>
            </a:pathLst>
          </a:custGeom>
        </p:spPr>
      </p:pic>
      <p:sp>
        <p:nvSpPr>
          <p:cNvPr id="6" name="Text 3"/>
          <p:cNvSpPr/>
          <p:nvPr/>
        </p:nvSpPr>
        <p:spPr>
          <a:xfrm>
            <a:off x="812767" y="6238295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LLMs and Robotics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0058433" y="6238295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6"/>
            <a:ext cx="10883460" cy="472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era of robot-use agents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767" y="1745298"/>
            <a:ext cx="4578350" cy="12598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30"/>
              </a:lnSpc>
              <a:buNone/>
            </a:pPr>
            <a:r>
              <a:rPr lang="en-US" sz="1800" i="1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General-purpose models that control different robots, write policies and learn new physical tasks with little robot-specific training.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12767" y="3157513"/>
            <a:ext cx="4578350" cy="2743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Philip Isola, MIT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12767" y="3584194"/>
            <a:ext cx="4578350" cy="7968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2F6FB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Bitter Lesson (Sutton): leverage data and the LLM ability to write code and transfer it across domains.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613342" y="1513787"/>
            <a:ext cx="5461000" cy="3073383"/>
          </a:xfrm>
          <a:prstGeom prst="roundRect">
            <a:avLst>
              <a:gd name="adj" fmla="val 3306"/>
            </a:avLst>
          </a:prstGeom>
          <a:solidFill>
            <a:srgbClr val="ECE8DD"/>
          </a:solidFill>
          <a:ln/>
        </p:spPr>
      </p:sp>
      <p:pic>
        <p:nvPicPr>
          <p:cNvPr id="7" name="Image 0" descr="era">    </p:cNvPr>
          <p:cNvPicPr>
            <a:picLocks noChangeAspect="1"/>
          </p:cNvPicPr>
          <p:nvPr/>
        </p:nvPicPr>
        <p:blipFill>
          <a:blip r:embed="rId1"/>
          <a:srcRect l="0" r="0" t="-418" b="-418"/>
          <a:stretch/>
        </p:blipFill>
        <p:spPr>
          <a:xfrm>
            <a:off x="5613342" y="1513787"/>
            <a:ext cx="5461000" cy="3073383"/>
          </a:xfrm>
          <a:prstGeom prst="roundRect">
            <a:avLst>
              <a:gd name="adj" fmla="val 3306"/>
            </a:avLst>
          </a:prstGeom>
        </p:spPr>
      </p:pic>
      <p:sp>
        <p:nvSpPr>
          <p:cNvPr id="8" name="Text 5"/>
          <p:cNvSpPr/>
          <p:nvPr/>
        </p:nvSpPr>
        <p:spPr>
          <a:xfrm>
            <a:off x="812767" y="6238295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LLMs and Robotics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58433" y="6238295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6"/>
            <a:ext cx="10883460" cy="472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puppeteering from the cloud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96587" y="2021911"/>
            <a:ext cx="4486910" cy="20825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70180" indent="-170180">
              <a:lnSpc>
                <a:spcPts val="2025"/>
              </a:lnSpc>
              <a:buSzPct val="100000"/>
              <a:buChar char="•"/>
            </a:pPr>
            <a:r>
              <a:rPr lang="en-US" sz="15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shift from bespoke hardware to LLM agents with hardware in the loop</a:t>
            </a:r>
            <a:endParaRPr lang="en-US" sz="1500" dirty="0"/>
          </a:p>
          <a:p>
            <a:pPr algn="l" marL="170180" indent="-170180">
              <a:lnSpc>
                <a:spcPts val="2025"/>
              </a:lnSpc>
              <a:buSzPct val="100000"/>
              <a:buChar char="•"/>
            </a:pPr>
            <a:r>
              <a:rPr lang="en-US" sz="15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Intelligence runs in the cloud and is not tuned to one robot</a:t>
            </a:r>
            <a:endParaRPr lang="en-US" sz="1500" dirty="0"/>
          </a:p>
          <a:p>
            <a:pPr algn="l" marL="170180" indent="-170180">
              <a:lnSpc>
                <a:spcPts val="2025"/>
              </a:lnSpc>
              <a:buSzPct val="100000"/>
              <a:buChar char="•"/>
            </a:pPr>
            <a:r>
              <a:rPr lang="en-US" sz="15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non-intelligent device could become AI-enabled with a software update</a:t>
            </a:r>
            <a:endParaRPr lang="en-US" sz="1500" dirty="0"/>
          </a:p>
          <a:p>
            <a:pPr algn="l" marL="170180" indent="-170180">
              <a:lnSpc>
                <a:spcPts val="2025"/>
              </a:lnSpc>
              <a:buSzPct val="100000"/>
              <a:buChar char="•"/>
            </a:pPr>
            <a:r>
              <a:rPr lang="en-US" sz="1500" b="1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Caution:</a:t>
            </a:r>
            <a:r>
              <a:rPr lang="en-US" sz="15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puppeteering may be less reliable than proven robotic systems in safety-critical use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613342" y="1513787"/>
            <a:ext cx="5461000" cy="3073383"/>
          </a:xfrm>
          <a:prstGeom prst="roundRect">
            <a:avLst>
              <a:gd name="adj" fmla="val 3306"/>
            </a:avLst>
          </a:prstGeom>
          <a:solidFill>
            <a:srgbClr val="ECE8DD"/>
          </a:solidFill>
          <a:ln/>
        </p:spPr>
      </p:sp>
      <p:pic>
        <p:nvPicPr>
          <p:cNvPr id="5" name="Image 0" descr="pup">    </p:cNvPr>
          <p:cNvPicPr>
            <a:picLocks noChangeAspect="1"/>
          </p:cNvPicPr>
          <p:nvPr/>
        </p:nvPicPr>
        <p:blipFill>
          <a:blip r:embed="rId1"/>
          <a:srcRect l="0" r="0" t="-418" b="-418"/>
          <a:stretch/>
        </p:blipFill>
        <p:spPr>
          <a:xfrm>
            <a:off x="5613342" y="1513787"/>
            <a:ext cx="5461000" cy="3073383"/>
          </a:xfrm>
          <a:prstGeom prst="roundRect">
            <a:avLst>
              <a:gd name="adj" fmla="val 3306"/>
            </a:avLst>
          </a:prstGeom>
        </p:spPr>
      </p:pic>
      <p:sp>
        <p:nvSpPr>
          <p:cNvPr id="6" name="Text 3"/>
          <p:cNvSpPr/>
          <p:nvPr/>
        </p:nvSpPr>
        <p:spPr>
          <a:xfrm>
            <a:off x="812767" y="6238295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LLMs and Robotics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0058433" y="6238295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6"/>
            <a:ext cx="10883460" cy="4605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65"/>
              </a:lnSpc>
              <a:buNone/>
            </a:pPr>
            <a:r>
              <a:rPr lang="en-US" sz="3150" b="1" i="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Claude plays robotics: 11 locomotion tasks</a:t>
            </a:r>
            <a:endParaRPr lang="en-US" sz="315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3350" y="1512547"/>
          <a:ext cx="10555800" cy="4329451"/>
        </p:xfrm>
        <a:graphic>
          <a:graphicData uri="http://schemas.openxmlformats.org/drawingml/2006/table">
            <a:tbl>
              <a:tblPr/>
              <a:tblGrid>
                <a:gridCol w="5277900"/>
                <a:gridCol w="5277900"/>
              </a:tblGrid>
              <a:tr h="360784">
                <a:tc>
                  <a:txBody>
                    <a:bodyPr/>
                    <a:lstStyle/>
                    <a:p>
                      <a:pPr indent="0" marL="0">
                        <a:lnSpc>
                          <a:spcPts val="1837"/>
                        </a:lnSpc>
                        <a:buNone/>
                      </a:pPr>
                      <a:r>
                        <a:rPr lang="en-US" sz="1312" b="1" dirty="0">
                          <a:solidFill>
                            <a:srgbClr val="1217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Task</a:t>
                      </a:r>
                      <a:endParaRPr lang="en-US" sz="1312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320" marR="58320" marT="58320" marB="5832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37"/>
                        </a:lnSpc>
                        <a:buNone/>
                      </a:pPr>
                      <a:r>
                        <a:rPr lang="en-US" sz="1312" b="1" dirty="0">
                          <a:solidFill>
                            <a:srgbClr val="1217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What it tests</a:t>
                      </a:r>
                      <a:endParaRPr lang="en-US" sz="1312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320" marR="58320" marT="58320" marB="58320" anchor="t">
                    <a:lnL w="12700" cap="flat" cmpd="sng" algn="ctr">
                      <a:solidFill>
                        <a:srgbClr val="B6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D"/>
                    </a:solidFill>
                  </a:tcPr>
                </a:tc>
              </a:tr>
              <a:tr h="360784">
                <a:tc>
                  <a:txBody>
                    <a:bodyPr/>
                    <a:lstStyle/>
                    <a:p>
                      <a:pPr indent="0" marL="0">
                        <a:lnSpc>
                          <a:spcPts val="1837"/>
                        </a:lnSpc>
                        <a:buNone/>
                      </a:pPr>
                      <a:r>
                        <a:rPr lang="en-US" sz="1312" dirty="0">
                          <a:solidFill>
                            <a:srgbClr val="1217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find_x</a:t>
                      </a:r>
                      <a:endParaRPr lang="en-US" sz="1312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320" marR="58320" marT="58320" marB="5832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37"/>
                        </a:lnSpc>
                        <a:buNone/>
                      </a:pPr>
                      <a:r>
                        <a:rPr lang="en-US" sz="1312" dirty="0">
                          <a:solidFill>
                            <a:srgbClr val="1217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Walk to a table marked with a blue X, 25 ft away</a:t>
                      </a:r>
                      <a:endParaRPr lang="en-US" sz="1312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320" marR="58320" marT="58320" marB="5832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784">
                <a:tc>
                  <a:txBody>
                    <a:bodyPr/>
                    <a:lstStyle/>
                    <a:p>
                      <a:pPr indent="0" marL="0">
                        <a:lnSpc>
                          <a:spcPts val="1837"/>
                        </a:lnSpc>
                        <a:buNone/>
                      </a:pPr>
                      <a:r>
                        <a:rPr lang="en-US" sz="1312" dirty="0">
                          <a:solidFill>
                            <a:srgbClr val="1217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visual_search</a:t>
                      </a:r>
                      <a:endParaRPr lang="en-US" sz="1312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320" marR="58320" marT="58320" marB="5832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37"/>
                        </a:lnSpc>
                        <a:buNone/>
                      </a:pPr>
                      <a:r>
                        <a:rPr lang="en-US" sz="1312" dirty="0">
                          <a:solidFill>
                            <a:srgbClr val="1217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Find a red sphere hidden behind occluders in a 12 × 12 m arena</a:t>
                      </a:r>
                      <a:endParaRPr lang="en-US" sz="1312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320" marR="58320" marT="58320" marB="5832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784">
                <a:tc>
                  <a:txBody>
                    <a:bodyPr/>
                    <a:lstStyle/>
                    <a:p>
                      <a:pPr indent="0" marL="0">
                        <a:lnSpc>
                          <a:spcPts val="1837"/>
                        </a:lnSpc>
                        <a:buNone/>
                      </a:pPr>
                      <a:r>
                        <a:rPr lang="en-US" sz="1312" dirty="0">
                          <a:solidFill>
                            <a:srgbClr val="1217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color_sequence</a:t>
                      </a:r>
                      <a:endParaRPr lang="en-US" sz="1312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320" marR="58320" marT="58320" marB="5832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37"/>
                        </a:lnSpc>
                        <a:buNone/>
                      </a:pPr>
                      <a:r>
                        <a:rPr lang="en-US" sz="1312" dirty="0">
                          <a:solidFill>
                            <a:srgbClr val="1217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 colored circles in order; working memory</a:t>
                      </a:r>
                      <a:endParaRPr lang="en-US" sz="1312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320" marR="58320" marT="58320" marB="5832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784">
                <a:tc>
                  <a:txBody>
                    <a:bodyPr/>
                    <a:lstStyle/>
                    <a:p>
                      <a:pPr indent="0" marL="0">
                        <a:lnSpc>
                          <a:spcPts val="1837"/>
                        </a:lnSpc>
                        <a:buNone/>
                      </a:pPr>
                      <a:r>
                        <a:rPr lang="en-US" sz="1312" dirty="0">
                          <a:solidFill>
                            <a:srgbClr val="1217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return_home</a:t>
                      </a:r>
                      <a:endParaRPr lang="en-US" sz="1312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320" marR="58320" marT="58320" marB="5832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37"/>
                        </a:lnSpc>
                        <a:buNone/>
                      </a:pPr>
                      <a:r>
                        <a:rPr lang="en-US" sz="1312" dirty="0">
                          <a:solidFill>
                            <a:srgbClr val="1217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Follow waypoints, then return to origin from memory</a:t>
                      </a:r>
                      <a:endParaRPr lang="en-US" sz="1312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320" marR="58320" marT="58320" marB="5832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784">
                <a:tc>
                  <a:txBody>
                    <a:bodyPr/>
                    <a:lstStyle/>
                    <a:p>
                      <a:pPr indent="0" marL="0">
                        <a:lnSpc>
                          <a:spcPts val="1837"/>
                        </a:lnSpc>
                        <a:buNone/>
                      </a:pPr>
                      <a:r>
                        <a:rPr lang="en-US" sz="1312" dirty="0">
                          <a:solidFill>
                            <a:srgbClr val="1217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procedural_maze</a:t>
                      </a:r>
                      <a:endParaRPr lang="en-US" sz="1312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320" marR="58320" marT="58320" marB="5832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37"/>
                        </a:lnSpc>
                        <a:buNone/>
                      </a:pPr>
                      <a:r>
                        <a:rPr lang="en-US" sz="1312" dirty="0">
                          <a:solidFill>
                            <a:srgbClr val="1217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Navigate a maze with the forward camera only</a:t>
                      </a:r>
                      <a:endParaRPr lang="en-US" sz="1312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320" marR="58320" marT="58320" marB="5832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784">
                <a:tc>
                  <a:txBody>
                    <a:bodyPr/>
                    <a:lstStyle/>
                    <a:p>
                      <a:pPr indent="0" marL="0">
                        <a:lnSpc>
                          <a:spcPts val="1837"/>
                        </a:lnSpc>
                        <a:buNone/>
                      </a:pPr>
                      <a:r>
                        <a:rPr lang="en-US" sz="1312" dirty="0">
                          <a:solidFill>
                            <a:srgbClr val="1217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invisible_walls</a:t>
                      </a:r>
                      <a:endParaRPr lang="en-US" sz="1312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320" marR="58320" marT="58320" marB="5832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37"/>
                        </a:lnSpc>
                        <a:buNone/>
                      </a:pPr>
                      <a:r>
                        <a:rPr lang="en-US" sz="1312" dirty="0">
                          <a:solidFill>
                            <a:srgbClr val="1217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Replan around walls that cannot be seen</a:t>
                      </a:r>
                      <a:endParaRPr lang="en-US" sz="1312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320" marR="58320" marT="58320" marB="5832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784">
                <a:tc>
                  <a:txBody>
                    <a:bodyPr/>
                    <a:lstStyle/>
                    <a:p>
                      <a:pPr indent="0" marL="0">
                        <a:lnSpc>
                          <a:spcPts val="1837"/>
                        </a:lnSpc>
                        <a:buNone/>
                      </a:pPr>
                      <a:r>
                        <a:rPr lang="en-US" sz="1312" dirty="0">
                          <a:solidFill>
                            <a:srgbClr val="1217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obstacle_course</a:t>
                      </a:r>
                      <a:endParaRPr lang="en-US" sz="1312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320" marR="58320" marT="58320" marB="5832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37"/>
                        </a:lnSpc>
                        <a:buNone/>
                      </a:pPr>
                      <a:r>
                        <a:rPr lang="en-US" sz="1312" dirty="0">
                          <a:solidFill>
                            <a:srgbClr val="1217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 gaps; know the robot’s dimensions</a:t>
                      </a:r>
                      <a:endParaRPr lang="en-US" sz="1312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320" marR="58320" marT="58320" marB="5832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784">
                <a:tc>
                  <a:txBody>
                    <a:bodyPr/>
                    <a:lstStyle/>
                    <a:p>
                      <a:pPr indent="0" marL="0">
                        <a:lnSpc>
                          <a:spcPts val="1837"/>
                        </a:lnSpc>
                        <a:buNone/>
                      </a:pPr>
                      <a:r>
                        <a:rPr lang="en-US" sz="1312" dirty="0">
                          <a:solidFill>
                            <a:srgbClr val="1217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oneshot_course</a:t>
                      </a:r>
                      <a:endParaRPr lang="en-US" sz="1312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320" marR="58320" marT="58320" marB="5832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37"/>
                        </a:lnSpc>
                        <a:buNone/>
                      </a:pPr>
                      <a:r>
                        <a:rPr lang="en-US" sz="1312" dirty="0">
                          <a:solidFill>
                            <a:srgbClr val="1217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Plan the whole command sequence from a top-down map</a:t>
                      </a:r>
                      <a:endParaRPr lang="en-US" sz="1312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320" marR="58320" marT="58320" marB="5832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784">
                <a:tc>
                  <a:txBody>
                    <a:bodyPr/>
                    <a:lstStyle/>
                    <a:p>
                      <a:pPr indent="0" marL="0">
                        <a:lnSpc>
                          <a:spcPts val="1837"/>
                        </a:lnSpc>
                        <a:buNone/>
                      </a:pPr>
                      <a:r>
                        <a:rPr lang="en-US" sz="1312" dirty="0">
                          <a:solidFill>
                            <a:srgbClr val="1217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drift_detection</a:t>
                      </a:r>
                      <a:endParaRPr lang="en-US" sz="1312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320" marR="58320" marT="58320" marB="5832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37"/>
                        </a:lnSpc>
                        <a:buNone/>
                      </a:pPr>
                      <a:r>
                        <a:rPr lang="en-US" sz="1312" dirty="0">
                          <a:solidFill>
                            <a:srgbClr val="1217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Notice silently corrupted commands and compensate</a:t>
                      </a:r>
                      <a:endParaRPr lang="en-US" sz="1312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320" marR="58320" marT="58320" marB="5832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784">
                <a:tc>
                  <a:txBody>
                    <a:bodyPr/>
                    <a:lstStyle/>
                    <a:p>
                      <a:pPr indent="0" marL="0">
                        <a:lnSpc>
                          <a:spcPts val="1837"/>
                        </a:lnSpc>
                        <a:buNone/>
                      </a:pPr>
                      <a:r>
                        <a:rPr lang="en-US" sz="1312" dirty="0">
                          <a:solidFill>
                            <a:srgbClr val="1217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turn_correction</a:t>
                      </a:r>
                      <a:endParaRPr lang="en-US" sz="1312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320" marR="58320" marT="58320" marB="5832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37"/>
                        </a:lnSpc>
                        <a:buNone/>
                      </a:pPr>
                      <a:r>
                        <a:rPr lang="en-US" sz="1312" dirty="0">
                          <a:solidFill>
                            <a:srgbClr val="1217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See that a turn was incomplete and correct it</a:t>
                      </a:r>
                      <a:endParaRPr lang="en-US" sz="1312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320" marR="58320" marT="58320" marB="5832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826">
                <a:tc>
                  <a:txBody>
                    <a:bodyPr/>
                    <a:lstStyle/>
                    <a:p>
                      <a:pPr indent="0" marL="0">
                        <a:lnSpc>
                          <a:spcPts val="1837"/>
                        </a:lnSpc>
                        <a:buNone/>
                      </a:pPr>
                      <a:r>
                        <a:rPr lang="en-US" sz="1312" dirty="0">
                          <a:solidFill>
                            <a:srgbClr val="1217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explore_report</a:t>
                      </a:r>
                      <a:endParaRPr lang="en-US" sz="1312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320" marR="58320" marT="58320" marB="5832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37"/>
                        </a:lnSpc>
                        <a:buNone/>
                      </a:pPr>
                      <a:r>
                        <a:rPr lang="en-US" sz="1312" dirty="0">
                          <a:solidFill>
                            <a:srgbClr val="1217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Explore, then answer layout questions from memory</a:t>
                      </a:r>
                      <a:endParaRPr lang="en-US" sz="1312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8320" marR="58320" marT="58320" marB="58320" anchor="t">
                    <a:lnL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767" y="6238292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LLMs and Robotics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0058433" y="6238292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3"/>
            <a:ext cx="10883460" cy="472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models and spatial reasoning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910049" y="2090372"/>
            <a:ext cx="4473448" cy="19456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b="1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Discuss:</a:t>
            </a:r>
            <a:r>
              <a:rPr lang="en-US" sz="14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will LLMs struggle with spatial reasoning?</a:t>
            </a:r>
            <a:endParaRPr lang="en-US" sz="1400" dirty="0"/>
          </a:p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Fei-Fei Li: a fully consistent 3D world is required for navigation</a:t>
            </a:r>
            <a:endParaRPr lang="en-US" sz="1400" dirty="0"/>
          </a:p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LeCun: robots need AI that anticipates the consequences of actions</a:t>
            </a:r>
            <a:endParaRPr lang="en-US" sz="1400" dirty="0"/>
          </a:p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Text-only intelligence lacks the physical grounding; a world model lets an agent test plans safely in simulation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613342" y="1513787"/>
            <a:ext cx="5461000" cy="3073383"/>
          </a:xfrm>
          <a:prstGeom prst="roundRect">
            <a:avLst>
              <a:gd name="adj" fmla="val 3306"/>
            </a:avLst>
          </a:prstGeom>
          <a:solidFill>
            <a:srgbClr val="ECE8DD"/>
          </a:solidFill>
          <a:ln/>
        </p:spPr>
      </p:sp>
      <p:pic>
        <p:nvPicPr>
          <p:cNvPr id="5" name="Image 0" descr="w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3342" y="1561115"/>
            <a:ext cx="5461000" cy="2978727"/>
          </a:xfrm>
          <a:custGeom>
            <a:avLst/>
            <a:gdLst/>
            <a:ahLst/>
            <a:cxnLst/>
            <a:rect l="l" t="t" r="r" b="b"/>
            <a:pathLst>
              <a:path w="5461000" h="2978727">
                <a:moveTo>
                  <a:pt x="0" y="54272"/>
                </a:moveTo>
                <a:arcTo wR="101600" hR="101600" stAng="10800000" swAng="1937270"/>
                <a:lnTo>
                  <a:pt x="5445290" y="0"/>
                </a:lnTo>
                <a:arcTo wR="101600" hR="101600" stAng="19662730" swAng="1937270"/>
                <a:lnTo>
                  <a:pt x="5461000" y="2924455"/>
                </a:lnTo>
                <a:arcTo wR="101600" hR="101600" stAng="0" swAng="1937270"/>
                <a:lnTo>
                  <a:pt x="15710" y="2978727"/>
                </a:lnTo>
                <a:arcTo wR="101600" hR="101600" stAng="8862730" swAng="1937270"/>
                <a:close/>
              </a:path>
            </a:pathLst>
          </a:custGeom>
        </p:spPr>
      </p:pic>
      <p:sp>
        <p:nvSpPr>
          <p:cNvPr id="6" name="Text 3"/>
          <p:cNvSpPr/>
          <p:nvPr/>
        </p:nvSpPr>
        <p:spPr>
          <a:xfrm>
            <a:off x="812767" y="6238292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LLMs and Robotics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0058433" y="6238292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3"/>
            <a:ext cx="10883460" cy="4206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124"/>
              </a:lnSpc>
              <a:buNone/>
            </a:pPr>
            <a:r>
              <a:rPr lang="en-US" sz="2840" b="1" i="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Bottlenecks for robotics (c. 2026)</a:t>
            </a:r>
            <a:endParaRPr lang="en-US" sz="2840" dirty="0"/>
          </a:p>
        </p:txBody>
      </p:sp>
      <p:sp>
        <p:nvSpPr>
          <p:cNvPr id="3" name="Shape 1"/>
          <p:cNvSpPr/>
          <p:nvPr/>
        </p:nvSpPr>
        <p:spPr>
          <a:xfrm>
            <a:off x="1651000" y="1462025"/>
            <a:ext cx="8890000" cy="4953000"/>
          </a:xfrm>
          <a:prstGeom prst="roundRect">
            <a:avLst>
              <a:gd name="adj" fmla="val 2051"/>
            </a:avLst>
          </a:prstGeom>
          <a:solidFill>
            <a:srgbClr val="ECE8DD"/>
          </a:solidFill>
          <a:ln/>
        </p:spPr>
      </p:sp>
      <p:pic>
        <p:nvPicPr>
          <p:cNvPr id="4" name="Image 0" descr="bot">    </p:cNvPr>
          <p:cNvPicPr>
            <a:picLocks noChangeAspect="1"/>
          </p:cNvPicPr>
          <p:nvPr/>
        </p:nvPicPr>
        <p:blipFill>
          <a:blip r:embed="rId1"/>
          <a:srcRect l="0" r="0" t="-80" b="-80"/>
          <a:stretch/>
        </p:blipFill>
        <p:spPr>
          <a:xfrm>
            <a:off x="1651000" y="1462025"/>
            <a:ext cx="8890000" cy="4953000"/>
          </a:xfrm>
          <a:prstGeom prst="roundRect">
            <a:avLst>
              <a:gd name="adj" fmla="val 2051"/>
            </a:avLst>
          </a:prstGeom>
        </p:spPr>
      </p:pic>
      <p:sp>
        <p:nvSpPr>
          <p:cNvPr id="5" name="Text 2"/>
          <p:cNvSpPr/>
          <p:nvPr/>
        </p:nvSpPr>
        <p:spPr>
          <a:xfrm>
            <a:off x="812767" y="6238292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LLMs and Robotics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058433" y="6238292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3"/>
            <a:ext cx="10883460" cy="472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about explainability?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89475" y="2501881"/>
            <a:ext cx="4494022" cy="11225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77292" indent="-177292">
              <a:lnSpc>
                <a:spcPts val="2160"/>
              </a:lnSpc>
              <a:buSzPct val="100000"/>
              <a:buChar char="•"/>
            </a:pPr>
            <a:r>
              <a:rPr lang="en-US" sz="16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explainability important for these robots? </a:t>
            </a:r>
            <a:r>
              <a:rPr lang="en-US" sz="1600" b="1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Discuss.</a:t>
            </a:r>
            <a:endParaRPr lang="en-US" sz="1600" dirty="0"/>
          </a:p>
          <a:p>
            <a:pPr algn="l" marL="177292" indent="-177292">
              <a:lnSpc>
                <a:spcPts val="2160"/>
              </a:lnSpc>
              <a:buSzPct val="100000"/>
              <a:buChar char="•"/>
            </a:pPr>
            <a:r>
              <a:rPr lang="en-US" sz="16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links to competence versus performance</a:t>
            </a:r>
            <a:endParaRPr lang="en-US" sz="1600" dirty="0"/>
          </a:p>
          <a:p>
            <a:pPr algn="l" marL="177292" indent="-177292">
              <a:lnSpc>
                <a:spcPts val="2160"/>
              </a:lnSpc>
              <a:buSzPct val="100000"/>
              <a:buChar char="•"/>
            </a:pPr>
            <a:r>
              <a:rPr lang="en-US" sz="160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LLMs may hallucinate their explanations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613342" y="1513787"/>
            <a:ext cx="5461000" cy="3073383"/>
          </a:xfrm>
          <a:prstGeom prst="roundRect">
            <a:avLst>
              <a:gd name="adj" fmla="val 3306"/>
            </a:avLst>
          </a:prstGeom>
          <a:solidFill>
            <a:srgbClr val="ECE8DD"/>
          </a:solidFill>
          <a:ln/>
        </p:spPr>
      </p:sp>
      <p:pic>
        <p:nvPicPr>
          <p:cNvPr id="5" name="Image 0" descr="ex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3342" y="1561115"/>
            <a:ext cx="5461000" cy="2978727"/>
          </a:xfrm>
          <a:custGeom>
            <a:avLst/>
            <a:gdLst/>
            <a:ahLst/>
            <a:cxnLst/>
            <a:rect l="l" t="t" r="r" b="b"/>
            <a:pathLst>
              <a:path w="5461000" h="2978727">
                <a:moveTo>
                  <a:pt x="0" y="54272"/>
                </a:moveTo>
                <a:arcTo wR="101600" hR="101600" stAng="10800000" swAng="1937270"/>
                <a:lnTo>
                  <a:pt x="5445290" y="0"/>
                </a:lnTo>
                <a:arcTo wR="101600" hR="101600" stAng="19662730" swAng="1937270"/>
                <a:lnTo>
                  <a:pt x="5461000" y="2924455"/>
                </a:lnTo>
                <a:arcTo wR="101600" hR="101600" stAng="0" swAng="1937270"/>
                <a:lnTo>
                  <a:pt x="15710" y="2978727"/>
                </a:lnTo>
                <a:arcTo wR="101600" hR="101600" stAng="8862730" swAng="1937270"/>
                <a:close/>
              </a:path>
            </a:pathLst>
          </a:custGeom>
        </p:spPr>
      </p:pic>
      <p:sp>
        <p:nvSpPr>
          <p:cNvPr id="6" name="Text 3"/>
          <p:cNvSpPr/>
          <p:nvPr/>
        </p:nvSpPr>
        <p:spPr>
          <a:xfrm>
            <a:off x="812767" y="6238292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LLMs and Robotics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0058433" y="6238292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3"/>
            <a:ext cx="10883460" cy="4206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124"/>
              </a:lnSpc>
              <a:buNone/>
            </a:pPr>
            <a:r>
              <a:rPr lang="en-US" sz="2840" b="1" i="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Summary: embodied AI models and challenges</a:t>
            </a:r>
            <a:endParaRPr lang="en-US" sz="2840" dirty="0"/>
          </a:p>
        </p:txBody>
      </p:sp>
      <p:sp>
        <p:nvSpPr>
          <p:cNvPr id="3" name="Shape 1"/>
          <p:cNvSpPr/>
          <p:nvPr/>
        </p:nvSpPr>
        <p:spPr>
          <a:xfrm>
            <a:off x="1651000" y="1462025"/>
            <a:ext cx="8890000" cy="4953000"/>
          </a:xfrm>
          <a:prstGeom prst="roundRect">
            <a:avLst>
              <a:gd name="adj" fmla="val 2051"/>
            </a:avLst>
          </a:prstGeom>
          <a:solidFill>
            <a:srgbClr val="ECE8DD"/>
          </a:solidFill>
          <a:ln/>
        </p:spPr>
      </p:sp>
      <p:pic>
        <p:nvPicPr>
          <p:cNvPr id="4" name="Image 0" descr="sum">    </p:cNvPr>
          <p:cNvPicPr>
            <a:picLocks noChangeAspect="1"/>
          </p:cNvPicPr>
          <p:nvPr/>
        </p:nvPicPr>
        <p:blipFill>
          <a:blip r:embed="rId1"/>
          <a:srcRect l="-88" r="-88" t="0" b="0"/>
          <a:stretch/>
        </p:blipFill>
        <p:spPr>
          <a:xfrm>
            <a:off x="1651000" y="1462025"/>
            <a:ext cx="8890000" cy="4953000"/>
          </a:xfrm>
          <a:prstGeom prst="roundRect">
            <a:avLst>
              <a:gd name="adj" fmla="val 2051"/>
            </a:avLst>
          </a:prstGeom>
        </p:spPr>
      </p:pic>
      <p:sp>
        <p:nvSpPr>
          <p:cNvPr id="5" name="Text 2"/>
          <p:cNvSpPr/>
          <p:nvPr/>
        </p:nvSpPr>
        <p:spPr>
          <a:xfrm>
            <a:off x="812767" y="6238292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LLMs and Robotics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058433" y="6238292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3"/>
            <a:ext cx="10883460" cy="472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Practicals, benchmarks and roadmap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5942" y="1516962"/>
            <a:ext cx="5175266" cy="1096384"/>
          </a:xfrm>
          <a:prstGeom prst="roundRect">
            <a:avLst>
              <a:gd name="adj" fmla="val 8977"/>
            </a:avLst>
          </a:prstGeom>
          <a:solidFill>
            <a:srgbClr val="FFFFFF"/>
          </a:solidFill>
          <a:ln w="6350">
            <a:solidFill>
              <a:srgbClr val="E2DDD2"/>
            </a:solidFill>
            <a:prstDash val="solid"/>
          </a:ln>
        </p:spPr>
        <p:txBody>
          <a:bodyPr wrap="square" lIns="201864" tIns="201889" rIns="60447" bIns="176439" rtlCol="0" anchor="t">
            <a:normAutofit/>
          </a:bodyPr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Script A: a conceptual VLA in PyTorch, CPU only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200750" y="1516962"/>
            <a:ext cx="5175308" cy="1096384"/>
          </a:xfrm>
          <a:prstGeom prst="roundRect">
            <a:avLst>
              <a:gd name="adj" fmla="val 8977"/>
            </a:avLst>
          </a:prstGeom>
          <a:solidFill>
            <a:srgbClr val="FFFFFF"/>
          </a:solidFill>
          <a:ln w="6350">
            <a:solidFill>
              <a:srgbClr val="E2DDD2"/>
            </a:solidFill>
            <a:prstDash val="solid"/>
          </a:ln>
        </p:spPr>
        <p:txBody>
          <a:bodyPr wrap="square" lIns="201864" tIns="201889" rIns="60447" bIns="176439" rtlCol="0" anchor="t">
            <a:normAutofit/>
          </a:bodyPr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Script B: OpenVLA-7B with 4-bit quantization on a Colab T4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15942" y="2822885"/>
            <a:ext cx="5175266" cy="1096384"/>
          </a:xfrm>
          <a:prstGeom prst="roundRect">
            <a:avLst>
              <a:gd name="adj" fmla="val 8977"/>
            </a:avLst>
          </a:prstGeom>
          <a:solidFill>
            <a:srgbClr val="FFFFFF"/>
          </a:solidFill>
          <a:ln w="6350">
            <a:solidFill>
              <a:srgbClr val="E2DDD2"/>
            </a:solidFill>
            <a:prstDash val="solid"/>
          </a:ln>
        </p:spPr>
        <p:txBody>
          <a:bodyPr wrap="square" lIns="201864" tIns="201889" rIns="60447" bIns="176439" rtlCol="0" anchor="t">
            <a:normAutofit/>
          </a:bodyPr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Benchmarks: LIBERO, DROID, RoboCasa, BEHAVIOR-1K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200750" y="2822885"/>
            <a:ext cx="5175308" cy="1096384"/>
          </a:xfrm>
          <a:prstGeom prst="roundRect">
            <a:avLst>
              <a:gd name="adj" fmla="val 8977"/>
            </a:avLst>
          </a:prstGeom>
          <a:solidFill>
            <a:srgbClr val="FFFFFF"/>
          </a:solidFill>
          <a:ln w="6350">
            <a:solidFill>
              <a:srgbClr val="E2DDD2"/>
            </a:solidFill>
            <a:prstDash val="solid"/>
          </a:ln>
        </p:spPr>
        <p:txBody>
          <a:bodyPr wrap="square" lIns="201864" tIns="201889" rIns="60447" bIns="176439" rtlCol="0" anchor="t">
            <a:normAutofit/>
          </a:bodyPr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121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Tools: LeRobot, Open X-Embodiment, inspect-robots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12767" y="4176446"/>
            <a:ext cx="10883460" cy="3276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E874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Vision → Language → Action → Data → Training → Evaluation → Deployment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12767" y="6238292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LLMs and Robotics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058433" y="6238292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LMs and Robotics">
  <a:themeElements>
    <a:clrScheme name="LLMs and Robotics">
      <a:dk1>
        <a:srgbClr val="12171F"/>
      </a:dk1>
      <a:lt1>
        <a:srgbClr val="F6F4EF"/>
      </a:lt1>
      <a:dk2>
        <a:srgbClr val="4B4E53"/>
      </a:dk2>
      <a:lt2>
        <a:srgbClr val="DFDEDA"/>
      </a:lt2>
      <a:accent1>
        <a:srgbClr val="E8743B"/>
      </a:accent1>
      <a:accent2>
        <a:srgbClr val="2F6FB3"/>
      </a:accent2>
      <a:accent3>
        <a:srgbClr val="5B6470"/>
      </a:accent3>
      <a:accent4>
        <a:srgbClr val="B9C0CC"/>
      </a:accent4>
      <a:accent5>
        <a:srgbClr val="9AA0A6"/>
      </a:accent5>
      <a:accent6>
        <a:srgbClr val="6D6F72"/>
      </a:accent6>
      <a:hlink>
        <a:srgbClr val="0563C1"/>
      </a:hlink>
      <a:folHlink>
        <a:srgbClr val="954F72"/>
      </a:folHlink>
    </a:clrScheme>
    <a:fontScheme name="LLMs and Robotic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LLMs and Robotics</dc:title>
  <dc:subject/>
  <dc:creator/>
  <cp:lastModifiedBy/>
  <cp:revision>1</cp:revision>
  <dcterms:created xsi:type="dcterms:W3CDTF">2026-10-21T10:40:47Z</dcterms:created>
  <dcterms:modified xsi:type="dcterms:W3CDTF">2026-10-21T10:40:47Z</dcterms:modified>
</cp:coreProperties>
</file>